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3" r:id="rId3"/>
    <p:sldId id="283" r:id="rId4"/>
    <p:sldId id="284" r:id="rId5"/>
    <p:sldId id="285" r:id="rId6"/>
    <p:sldId id="286" r:id="rId7"/>
    <p:sldId id="296" r:id="rId8"/>
    <p:sldId id="295" r:id="rId9"/>
    <p:sldId id="288" r:id="rId10"/>
    <p:sldId id="289" r:id="rId11"/>
    <p:sldId id="290" r:id="rId12"/>
    <p:sldId id="291" r:id="rId13"/>
    <p:sldId id="298" r:id="rId14"/>
    <p:sldId id="300" r:id="rId15"/>
    <p:sldId id="302" r:id="rId16"/>
    <p:sldId id="282" r:id="rId17"/>
    <p:sldId id="258" r:id="rId18"/>
    <p:sldId id="259" r:id="rId19"/>
    <p:sldId id="260" r:id="rId20"/>
    <p:sldId id="261" r:id="rId21"/>
    <p:sldId id="262" r:id="rId22"/>
    <p:sldId id="263" r:id="rId23"/>
    <p:sldId id="264" r:id="rId24"/>
    <p:sldId id="265" r:id="rId25"/>
    <p:sldId id="266" r:id="rId26"/>
    <p:sldId id="267" r:id="rId27"/>
    <p:sldId id="268" r:id="rId28"/>
    <p:sldId id="269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1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76"/>
    <p:restoredTop sz="94694"/>
  </p:normalViewPr>
  <p:slideViewPr>
    <p:cSldViewPr snapToGrid="0">
      <p:cViewPr varScale="1">
        <p:scale>
          <a:sx n="121" d="100"/>
          <a:sy n="121" d="100"/>
        </p:scale>
        <p:origin x="4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384F5-C18E-118A-BC95-D46C077C3E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E1B6FF-30E4-5408-A636-124D9B8B4E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C2DF54-903A-0D4F-0FB9-A43C68FE4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3B379-A17F-2441-B520-95CBC6B30DE7}" type="datetimeFigureOut">
              <a:rPr lang="en-US" smtClean="0"/>
              <a:t>10/13/24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2F25A-A1BF-B29F-509B-A2B959F04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E1E15A-5AF7-DACC-AFEA-8067D0398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FAFC1-E138-F545-8277-DE879BF1D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183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EF5E0-4E6F-199D-A55B-301D02D5C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4F96F3-9B5A-3BA6-B348-04E0B102C2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F2C84-8043-4474-469B-FD720BEE1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3B379-A17F-2441-B520-95CBC6B30DE7}" type="datetimeFigureOut">
              <a:rPr lang="en-US" smtClean="0"/>
              <a:t>10/13/24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C02DB-0F39-1AD3-8C29-7EF831E8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F9ACC0-566E-BABD-2CAD-66F4119F2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FAFC1-E138-F545-8277-DE879BF1D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865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26AA29-1CD1-D77F-ACF0-3A4C65E23E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775A33-BB1F-0CE7-497B-E35BFA6DDF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28A219-5CB2-3228-C15D-81CCF6415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3B379-A17F-2441-B520-95CBC6B30DE7}" type="datetimeFigureOut">
              <a:rPr lang="en-US" smtClean="0"/>
              <a:t>10/13/24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EA5AD-4F70-6390-8223-09BED5126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2AE2C9-5BAA-83D1-07E8-697D3F7C5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FAFC1-E138-F545-8277-DE879BF1D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16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555B3-72A0-DD52-B3C4-401F28511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3DCC2-65C4-7CB0-04BB-D7D6CA592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3EBB04-BBB9-3D0B-AB53-477DF4EE5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3B379-A17F-2441-B520-95CBC6B30DE7}" type="datetimeFigureOut">
              <a:rPr lang="en-US" smtClean="0"/>
              <a:t>10/13/24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01256-BBC7-459C-F958-42056BAE6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D55EF-6866-19A2-F4CC-62E9239EA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FAFC1-E138-F545-8277-DE879BF1D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331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CC4DB-CEA1-6E74-E28B-BFEB2B435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932CAD-0A30-0088-0E58-924B0E5BD4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2BFE2B-06DA-D9F4-B562-D15D934BB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3B379-A17F-2441-B520-95CBC6B30DE7}" type="datetimeFigureOut">
              <a:rPr lang="en-US" smtClean="0"/>
              <a:t>10/13/24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F0AD0B-3FFF-CB43-53EB-BFE0C1B8A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82502-D77B-0B28-B1E2-2638B7F39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FAFC1-E138-F545-8277-DE879BF1D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302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A9940-EAD3-5043-6DDD-06DA632DC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4706B-BD7E-0143-4200-55D6D1A124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0EFD6E-6F5A-732F-34D5-326234F120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01ED41-4A52-800B-2E80-A0A593669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3B379-A17F-2441-B520-95CBC6B30DE7}" type="datetimeFigureOut">
              <a:rPr lang="en-US" smtClean="0"/>
              <a:t>10/13/24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FCE48D-282C-3393-6168-74CB92363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EB45E5-AC84-6EEA-74AA-AE7475050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FAFC1-E138-F545-8277-DE879BF1D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61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429ED-8C3D-2617-5E57-B6558250C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EC97C4-7E82-9F7A-8EE6-7DBEC4BC17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82DEBB-2183-8773-AF2F-FF45201FF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C312BF-11B3-1434-08F6-515F67AAD3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E0229F-96EB-FB84-C2F7-D23A690F0C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162E4E-C5FB-7A67-F26A-53511A211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3B379-A17F-2441-B520-95CBC6B30DE7}" type="datetimeFigureOut">
              <a:rPr lang="en-US" smtClean="0"/>
              <a:t>10/13/24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855425-E003-3448-2848-FA978B488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311B7C-C122-B28E-7B01-3F187BD1D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FAFC1-E138-F545-8277-DE879BF1D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545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1E38F-4CE6-56B8-BAB3-88550EAE4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3E12DA-7C4B-E745-8F38-36461B96C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3B379-A17F-2441-B520-95CBC6B30DE7}" type="datetimeFigureOut">
              <a:rPr lang="en-US" smtClean="0"/>
              <a:t>10/13/24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971A1B-FE1F-0A24-E2DD-4A51F037D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4F9609-426C-7EFE-7BFB-FBAD56454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FAFC1-E138-F545-8277-DE879BF1D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745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49F2C3-17EA-D12D-D858-59105EABE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3B379-A17F-2441-B520-95CBC6B30DE7}" type="datetimeFigureOut">
              <a:rPr lang="en-US" smtClean="0"/>
              <a:t>10/13/24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13F1B2-E3FA-CF85-9740-90F35F38F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F950D-1361-E5D8-77C8-D33B42F35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FAFC1-E138-F545-8277-DE879BF1D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586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A5394-E1CC-0EF5-EBA2-EE23683E9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22715-0F84-1691-EDA7-D30193706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5FECE0-5ADF-94DF-6661-59F9828600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F3E580-C20A-4D64-61C2-3BEE2D40B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3B379-A17F-2441-B520-95CBC6B30DE7}" type="datetimeFigureOut">
              <a:rPr lang="en-US" smtClean="0"/>
              <a:t>10/13/24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9874AD-DF6F-02AD-B70A-B0FD6234C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BD0A20-E51E-61B4-121B-BC6B259DC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FAFC1-E138-F545-8277-DE879BF1D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90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628E8-F5FB-3D08-C1C0-D22C0CC24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A11475-31C7-9E7A-AB3C-BCF8316003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216784-7F0C-A33D-EE4B-AA2B12EB89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3D11D5-DA89-9210-5AB0-BA96E285B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3B379-A17F-2441-B520-95CBC6B30DE7}" type="datetimeFigureOut">
              <a:rPr lang="en-US" smtClean="0"/>
              <a:t>10/13/24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444D72-B4AB-2BED-ABBF-E8AF7F738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B3CA51-43D6-FF73-8D86-32219A4A1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FAFC1-E138-F545-8277-DE879BF1D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121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4C2D99-F8D0-3794-6A0B-87351A151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AF9EDF-2777-2C1A-6145-A76090B26B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72CBD6-57EB-D3A5-6D4B-CC0D70BD10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3B379-A17F-2441-B520-95CBC6B30DE7}" type="datetimeFigureOut">
              <a:rPr lang="en-US" smtClean="0"/>
              <a:t>10/13/24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AEFD33-CE9A-8FBE-6582-7AF36EA271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DCB7E-1EB7-50E7-7246-E073E4146E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FAFC1-E138-F545-8277-DE879BF1D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059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59711-40A0-EF7F-F93F-2204C3B77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90225"/>
            <a:ext cx="9144000" cy="843071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At the Foot of the Mountain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24B41C-57D6-DB97-4081-C25B8885EC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1034" y="2813762"/>
            <a:ext cx="9616966" cy="2809272"/>
          </a:xfrm>
        </p:spPr>
        <p:txBody>
          <a:bodyPr>
            <a:normAutofit lnSpcReduction="10000"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A comparison between</a:t>
            </a:r>
          </a:p>
          <a:p>
            <a:r>
              <a:rPr lang="en-US" sz="4200" b="1" dirty="0">
                <a:latin typeface="Arial" panose="020B0604020202020204" pitchFamily="34" charset="0"/>
                <a:cs typeface="Arial" panose="020B0604020202020204" pitchFamily="34" charset="0"/>
              </a:rPr>
              <a:t>Mark 9 and Exodus 32</a:t>
            </a:r>
          </a:p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Meaning for Today/</a:t>
            </a:r>
          </a:p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A Picture of the Second Coming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657B99-7745-3A2D-9743-171F8185B046}"/>
              </a:ext>
            </a:extLst>
          </p:cNvPr>
          <p:cNvSpPr txBox="1"/>
          <p:nvPr/>
        </p:nvSpPr>
        <p:spPr>
          <a:xfrm>
            <a:off x="336884" y="336884"/>
            <a:ext cx="462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95141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0D3841C-4ACE-D934-3E6C-EF07CA0238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145909"/>
              </p:ext>
            </p:extLst>
          </p:nvPr>
        </p:nvGraphicFramePr>
        <p:xfrm>
          <a:off x="0" y="0"/>
          <a:ext cx="12192000" cy="78410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44414">
                  <a:extLst>
                    <a:ext uri="{9D8B030D-6E8A-4147-A177-3AD203B41FA5}">
                      <a16:colId xmlns:a16="http://schemas.microsoft.com/office/drawing/2014/main" val="1947886275"/>
                    </a:ext>
                  </a:extLst>
                </a:gridCol>
                <a:gridCol w="3458859">
                  <a:extLst>
                    <a:ext uri="{9D8B030D-6E8A-4147-A177-3AD203B41FA5}">
                      <a16:colId xmlns:a16="http://schemas.microsoft.com/office/drawing/2014/main" val="739584160"/>
                    </a:ext>
                  </a:extLst>
                </a:gridCol>
                <a:gridCol w="3583072">
                  <a:extLst>
                    <a:ext uri="{9D8B030D-6E8A-4147-A177-3AD203B41FA5}">
                      <a16:colId xmlns:a16="http://schemas.microsoft.com/office/drawing/2014/main" val="518455710"/>
                    </a:ext>
                  </a:extLst>
                </a:gridCol>
                <a:gridCol w="3205655">
                  <a:extLst>
                    <a:ext uri="{9D8B030D-6E8A-4147-A177-3AD203B41FA5}">
                      <a16:colId xmlns:a16="http://schemas.microsoft.com/office/drawing/2014/main" val="2370883671"/>
                    </a:ext>
                  </a:extLst>
                </a:gridCol>
              </a:tblGrid>
              <a:tr h="660068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9 - ‘At the Foot of the Mountain’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</a:rPr>
                        <a:t>Exodus 32 – Moses + Sinai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</a:rPr>
                        <a:t>Mark 9 – Jesus + </a:t>
                      </a:r>
                      <a:r>
                        <a:rPr lang="en-US" sz="2200" b="1" dirty="0" err="1">
                          <a:solidFill>
                            <a:schemeClr val="tx1"/>
                          </a:solidFill>
                        </a:rPr>
                        <a:t>Transfig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</a:rPr>
                        <a:t>Today / Second Coming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75065"/>
                  </a:ext>
                </a:extLst>
              </a:tr>
              <a:tr h="401477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Leader is away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Moses is away </a:t>
                      </a:r>
                    </a:p>
                    <a:p>
                      <a:pPr algn="ctr"/>
                      <a:r>
                        <a:rPr lang="en-US" sz="2200" b="1" dirty="0"/>
                        <a:t>up mountain +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Jesus is away </a:t>
                      </a:r>
                    </a:p>
                    <a:p>
                      <a:pPr algn="ctr"/>
                      <a:r>
                        <a:rPr lang="en-US" sz="2200" b="1" dirty="0"/>
                        <a:t>up mountain +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Jesus away </a:t>
                      </a:r>
                    </a:p>
                    <a:p>
                      <a:pPr algn="ctr"/>
                      <a:r>
                        <a:rPr lang="en-US" sz="2200" b="1" dirty="0"/>
                        <a:t>in heaven + God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308552"/>
                  </a:ext>
                </a:extLst>
              </a:tr>
              <a:tr h="367862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God / speaks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Gives Law / </a:t>
                      </a:r>
                    </a:p>
                    <a:p>
                      <a:pPr algn="ctr"/>
                      <a:r>
                        <a:rPr lang="en-US" sz="2200" b="1" dirty="0"/>
                        <a:t>10 Commandments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1" dirty="0"/>
                        <a:t>‘This is my beloved son, </a:t>
                      </a:r>
                    </a:p>
                    <a:p>
                      <a:pPr algn="ctr"/>
                      <a:r>
                        <a:rPr lang="en-US" sz="2200" b="1" i="1" dirty="0"/>
                        <a:t>hear Him.’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Speaks through His Word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379107"/>
                  </a:ext>
                </a:extLst>
              </a:tr>
              <a:tr h="378372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Smoke / cloud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Smoke + fire on Sinai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Cloud overshadows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1" dirty="0"/>
                        <a:t>‘Coming in the clouds’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587263"/>
                  </a:ext>
                </a:extLst>
              </a:tr>
              <a:tr h="367862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Crowd wait below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Ch of Israel wait below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Crowd/disciples wait below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World / church 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822784"/>
                  </a:ext>
                </a:extLst>
              </a:tr>
              <a:tr h="423170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Leader returns </a:t>
                      </a:r>
                    </a:p>
                    <a:p>
                      <a:pPr algn="ctr"/>
                      <a:r>
                        <a:rPr lang="en-US" sz="2200" b="1" i="0" dirty="0"/>
                        <a:t>+ no. 4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Moses returns + Joshua and </a:t>
                      </a:r>
                    </a:p>
                    <a:p>
                      <a:pPr algn="ctr"/>
                      <a:r>
                        <a:rPr lang="en-US" sz="2200" b="1" dirty="0"/>
                        <a:t>2x tablets of stone =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Jesus returns with 3 disciples =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Second Coming pictured by a no. 4 in scripture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148096"/>
                  </a:ext>
                </a:extLst>
              </a:tr>
              <a:tr h="464891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Chaos / disorder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Aaron builds gold calf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/>
                        <a:t>/ revelry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Scribes + disciples argue</a:t>
                      </a:r>
                    </a:p>
                    <a:p>
                      <a:pPr algn="ctr"/>
                      <a:r>
                        <a:rPr lang="en-US" sz="2200" b="1" dirty="0"/>
                        <a:t>Can’t deliver boy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World in chaos war strife</a:t>
                      </a:r>
                    </a:p>
                    <a:p>
                      <a:pPr algn="ctr"/>
                      <a:r>
                        <a:rPr lang="en-US" sz="2200" b="1" dirty="0"/>
                        <a:t>Church is powerless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208252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Truth challenged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Israel turn from God to idolatry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Scribes argue with truth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Truth challenged by world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/>
                        <a:t>Compromised in Church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524085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200" b="1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21135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747346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542857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9281005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736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4187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0D3841C-4ACE-D934-3E6C-EF07CA0238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882292"/>
              </p:ext>
            </p:extLst>
          </p:nvPr>
        </p:nvGraphicFramePr>
        <p:xfrm>
          <a:off x="0" y="0"/>
          <a:ext cx="12192000" cy="809823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54924">
                  <a:extLst>
                    <a:ext uri="{9D8B030D-6E8A-4147-A177-3AD203B41FA5}">
                      <a16:colId xmlns:a16="http://schemas.microsoft.com/office/drawing/2014/main" val="1947886275"/>
                    </a:ext>
                  </a:extLst>
                </a:gridCol>
                <a:gridCol w="3448349">
                  <a:extLst>
                    <a:ext uri="{9D8B030D-6E8A-4147-A177-3AD203B41FA5}">
                      <a16:colId xmlns:a16="http://schemas.microsoft.com/office/drawing/2014/main" val="739584160"/>
                    </a:ext>
                  </a:extLst>
                </a:gridCol>
                <a:gridCol w="3583072">
                  <a:extLst>
                    <a:ext uri="{9D8B030D-6E8A-4147-A177-3AD203B41FA5}">
                      <a16:colId xmlns:a16="http://schemas.microsoft.com/office/drawing/2014/main" val="518455710"/>
                    </a:ext>
                  </a:extLst>
                </a:gridCol>
                <a:gridCol w="3205655">
                  <a:extLst>
                    <a:ext uri="{9D8B030D-6E8A-4147-A177-3AD203B41FA5}">
                      <a16:colId xmlns:a16="http://schemas.microsoft.com/office/drawing/2014/main" val="2370883671"/>
                    </a:ext>
                  </a:extLst>
                </a:gridCol>
              </a:tblGrid>
              <a:tr h="660068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10 - ‘At the Foot of the Mountain’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Exodus 32 – Moses + Sinai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Mark 9 – Jesus +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</a:rPr>
                        <a:t>Transfig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Today / Second Coming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75065"/>
                  </a:ext>
                </a:extLst>
              </a:tr>
              <a:tr h="380456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Leader is away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Moses is away </a:t>
                      </a:r>
                    </a:p>
                    <a:p>
                      <a:pPr algn="ctr"/>
                      <a:r>
                        <a:rPr lang="en-US" sz="2200" b="1" dirty="0"/>
                        <a:t>up mountain +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Jesus is away </a:t>
                      </a:r>
                    </a:p>
                    <a:p>
                      <a:pPr algn="ctr"/>
                      <a:r>
                        <a:rPr lang="en-US" sz="2200" b="1" dirty="0"/>
                        <a:t>up mountain +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Jesus away </a:t>
                      </a:r>
                    </a:p>
                    <a:p>
                      <a:pPr algn="ctr"/>
                      <a:r>
                        <a:rPr lang="en-US" sz="2200" b="1" dirty="0"/>
                        <a:t>in heaven + God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308552"/>
                  </a:ext>
                </a:extLst>
              </a:tr>
              <a:tr h="367862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God / speaks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Gives Law / </a:t>
                      </a:r>
                    </a:p>
                    <a:p>
                      <a:pPr algn="ctr"/>
                      <a:r>
                        <a:rPr lang="en-US" sz="2200" b="1" dirty="0"/>
                        <a:t>10 Commandments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1" dirty="0"/>
                        <a:t>‘This is my beloved son, </a:t>
                      </a:r>
                    </a:p>
                    <a:p>
                      <a:pPr algn="ctr"/>
                      <a:r>
                        <a:rPr lang="en-US" sz="2200" b="1" i="1" dirty="0"/>
                        <a:t>hear Him.’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Speaks through His Word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379107"/>
                  </a:ext>
                </a:extLst>
              </a:tr>
              <a:tr h="378373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Smoke / cloud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Smoke + fire on Sinai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Cloud overshadows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1" dirty="0"/>
                        <a:t>‘Coming in the clouds’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587263"/>
                  </a:ext>
                </a:extLst>
              </a:tr>
              <a:tr h="357351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Crowd wait below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Ch of Israel wait below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Crowd/disciples wait below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World / church 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822784"/>
                  </a:ext>
                </a:extLst>
              </a:tr>
              <a:tr h="423170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Leader returns </a:t>
                      </a:r>
                    </a:p>
                    <a:p>
                      <a:pPr algn="ctr"/>
                      <a:r>
                        <a:rPr lang="en-US" sz="2200" b="1" i="0" dirty="0"/>
                        <a:t>+ no. 4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Moses returns + Joshua and </a:t>
                      </a:r>
                    </a:p>
                    <a:p>
                      <a:pPr algn="ctr"/>
                      <a:r>
                        <a:rPr lang="en-US" sz="2200" b="1" dirty="0"/>
                        <a:t>2x tablets of stone =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Jesus returns with 3 disciples =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Second Coming pictured by a no. 4 in scripture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148096"/>
                  </a:ext>
                </a:extLst>
              </a:tr>
              <a:tr h="424951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Chaos / disorder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Aaron builds gold calf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/>
                        <a:t>/ revelry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Scribes + disciples argue</a:t>
                      </a:r>
                    </a:p>
                    <a:p>
                      <a:pPr algn="ctr"/>
                      <a:r>
                        <a:rPr lang="en-US" sz="2200" b="1" dirty="0"/>
                        <a:t>Can’t deliver boy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World in chaos war strife</a:t>
                      </a:r>
                    </a:p>
                    <a:p>
                      <a:pPr algn="ctr"/>
                      <a:r>
                        <a:rPr lang="en-US" sz="2200" b="1" dirty="0"/>
                        <a:t>Church is powerless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208252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Truth challenged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Israel turn from God to idolatry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Scribes argue with truth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Truth challenged by world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/>
                        <a:t>Compromised in Church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524085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i="0" dirty="0"/>
                        <a:t>Anger / rebuke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i="0" dirty="0"/>
                        <a:t>at return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Moses angry smashes tablets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Jesus rebukes crowd </a:t>
                      </a:r>
                    </a:p>
                    <a:p>
                      <a:pPr algn="ctr"/>
                      <a:r>
                        <a:rPr lang="en-US" sz="2200" b="1" i="1" dirty="0"/>
                        <a:t>‘O faithless generation..!’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Jesus returns to judge </a:t>
                      </a:r>
                      <a:r>
                        <a:rPr lang="en-US" sz="1800" b="1" i="1" dirty="0"/>
                        <a:t>Hide us from wrath of the Lamb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21135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747346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542857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9281005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736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67577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0D3841C-4ACE-D934-3E6C-EF07CA0238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95637"/>
              </p:ext>
            </p:extLst>
          </p:nvPr>
        </p:nvGraphicFramePr>
        <p:xfrm>
          <a:off x="0" y="0"/>
          <a:ext cx="12192000" cy="618280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54924">
                  <a:extLst>
                    <a:ext uri="{9D8B030D-6E8A-4147-A177-3AD203B41FA5}">
                      <a16:colId xmlns:a16="http://schemas.microsoft.com/office/drawing/2014/main" val="1947886275"/>
                    </a:ext>
                  </a:extLst>
                </a:gridCol>
                <a:gridCol w="3448349">
                  <a:extLst>
                    <a:ext uri="{9D8B030D-6E8A-4147-A177-3AD203B41FA5}">
                      <a16:colId xmlns:a16="http://schemas.microsoft.com/office/drawing/2014/main" val="739584160"/>
                    </a:ext>
                  </a:extLst>
                </a:gridCol>
                <a:gridCol w="3583072">
                  <a:extLst>
                    <a:ext uri="{9D8B030D-6E8A-4147-A177-3AD203B41FA5}">
                      <a16:colId xmlns:a16="http://schemas.microsoft.com/office/drawing/2014/main" val="518455710"/>
                    </a:ext>
                  </a:extLst>
                </a:gridCol>
                <a:gridCol w="3205655">
                  <a:extLst>
                    <a:ext uri="{9D8B030D-6E8A-4147-A177-3AD203B41FA5}">
                      <a16:colId xmlns:a16="http://schemas.microsoft.com/office/drawing/2014/main" val="2370883671"/>
                    </a:ext>
                  </a:extLst>
                </a:gridCol>
              </a:tblGrid>
              <a:tr h="660068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11 - ‘At the Foot of the Mountain’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Exodus 32 – Moses + Sinai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Mark 9 – Jesus +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</a:rPr>
                        <a:t>Transfig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Today / Second Coming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75065"/>
                  </a:ext>
                </a:extLst>
              </a:tr>
              <a:tr h="380456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Account required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Aaron accounts for actions</a:t>
                      </a:r>
                    </a:p>
                    <a:p>
                      <a:pPr algn="ctr"/>
                      <a:r>
                        <a:rPr lang="en-GB" sz="1850" b="1" i="1" dirty="0"/>
                        <a:t>‘What did the people do to you?’</a:t>
                      </a:r>
                      <a:endParaRPr lang="en-US" sz="1850" b="1" i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Jesus asks scribes</a:t>
                      </a:r>
                    </a:p>
                    <a:p>
                      <a:pPr algn="ctr"/>
                      <a:r>
                        <a:rPr lang="en-GB" sz="2200" b="1" i="1" dirty="0"/>
                        <a:t>‘What are you discussing?’</a:t>
                      </a:r>
                      <a:endParaRPr lang="en-US" sz="2200" b="1" i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i="1" dirty="0"/>
                        <a:t>All give an account at His return</a:t>
                      </a:r>
                      <a:r>
                        <a:rPr lang="en-GB" sz="2200" b="1" dirty="0"/>
                        <a:t>. Rom 14v12</a:t>
                      </a:r>
                      <a:endParaRPr lang="en-US" sz="22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308552"/>
                  </a:ext>
                </a:extLst>
              </a:tr>
              <a:tr h="357352">
                <a:tc>
                  <a:txBody>
                    <a:bodyPr/>
                    <a:lstStyle/>
                    <a:p>
                      <a:pPr algn="ctr"/>
                      <a:endParaRPr lang="en-US" sz="2200" b="1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379107"/>
                  </a:ext>
                </a:extLst>
              </a:tr>
              <a:tr h="380475">
                <a:tc>
                  <a:txBody>
                    <a:bodyPr/>
                    <a:lstStyle/>
                    <a:p>
                      <a:pPr algn="ctr"/>
                      <a:endParaRPr lang="en-US" sz="1800" b="1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587263"/>
                  </a:ext>
                </a:extLst>
              </a:tr>
              <a:tr h="367862">
                <a:tc>
                  <a:txBody>
                    <a:bodyPr/>
                    <a:lstStyle/>
                    <a:p>
                      <a:pPr algn="ctr"/>
                      <a:endParaRPr lang="en-US" sz="1700" b="1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822784"/>
                  </a:ext>
                </a:extLst>
              </a:tr>
              <a:tr h="423170">
                <a:tc>
                  <a:txBody>
                    <a:bodyPr/>
                    <a:lstStyle/>
                    <a:p>
                      <a:pPr algn="ctr"/>
                      <a:endParaRPr lang="en-US" sz="1700" b="1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148096"/>
                  </a:ext>
                </a:extLst>
              </a:tr>
              <a:tr h="475401">
                <a:tc>
                  <a:txBody>
                    <a:bodyPr/>
                    <a:lstStyle/>
                    <a:p>
                      <a:pPr algn="ctr"/>
                      <a:endParaRPr lang="en-US" sz="1800" b="1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208252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algn="ctr"/>
                      <a:endParaRPr lang="en-US" sz="1800" b="1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524085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700" b="1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21135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algn="ctr"/>
                      <a:endParaRPr lang="en-US" sz="1800" b="1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747346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542857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9281005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736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07285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0D3841C-4ACE-D934-3E6C-EF07CA0238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155010"/>
              </p:ext>
            </p:extLst>
          </p:nvPr>
        </p:nvGraphicFramePr>
        <p:xfrm>
          <a:off x="0" y="0"/>
          <a:ext cx="12192000" cy="618332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44414">
                  <a:extLst>
                    <a:ext uri="{9D8B030D-6E8A-4147-A177-3AD203B41FA5}">
                      <a16:colId xmlns:a16="http://schemas.microsoft.com/office/drawing/2014/main" val="1947886275"/>
                    </a:ext>
                  </a:extLst>
                </a:gridCol>
                <a:gridCol w="3458859">
                  <a:extLst>
                    <a:ext uri="{9D8B030D-6E8A-4147-A177-3AD203B41FA5}">
                      <a16:colId xmlns:a16="http://schemas.microsoft.com/office/drawing/2014/main" val="739584160"/>
                    </a:ext>
                  </a:extLst>
                </a:gridCol>
                <a:gridCol w="3583072">
                  <a:extLst>
                    <a:ext uri="{9D8B030D-6E8A-4147-A177-3AD203B41FA5}">
                      <a16:colId xmlns:a16="http://schemas.microsoft.com/office/drawing/2014/main" val="518455710"/>
                    </a:ext>
                  </a:extLst>
                </a:gridCol>
                <a:gridCol w="3205655">
                  <a:extLst>
                    <a:ext uri="{9D8B030D-6E8A-4147-A177-3AD203B41FA5}">
                      <a16:colId xmlns:a16="http://schemas.microsoft.com/office/drawing/2014/main" val="2370883671"/>
                    </a:ext>
                  </a:extLst>
                </a:gridCol>
              </a:tblGrid>
              <a:tr h="660068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12 - ‘At the Foot of the Mountain’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Exodus 32 – Moses + Sinai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Mark 9 – Jesus +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</a:rPr>
                        <a:t>Transfig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Today / Second Coming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75065"/>
                  </a:ext>
                </a:extLst>
              </a:tr>
              <a:tr h="380456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Account required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Aaron accounts for actions</a:t>
                      </a:r>
                    </a:p>
                    <a:p>
                      <a:pPr algn="ctr"/>
                      <a:r>
                        <a:rPr lang="en-GB" sz="1900" b="1" i="1" dirty="0"/>
                        <a:t>‘What did the people do to you?’</a:t>
                      </a:r>
                      <a:endParaRPr lang="en-US" sz="1900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Jesus asks scribes</a:t>
                      </a:r>
                    </a:p>
                    <a:p>
                      <a:pPr algn="ctr"/>
                      <a:r>
                        <a:rPr lang="en-GB" sz="2200" b="1" i="1" dirty="0"/>
                        <a:t>‘What are you discussing?’</a:t>
                      </a:r>
                      <a:endParaRPr lang="en-US" sz="2200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i="1" dirty="0"/>
                        <a:t>All give an account at His return</a:t>
                      </a:r>
                      <a:r>
                        <a:rPr lang="en-GB" sz="2200" b="1" dirty="0"/>
                        <a:t>. Rom 14v12</a:t>
                      </a:r>
                      <a:endParaRPr lang="en-US" sz="22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308552"/>
                  </a:ext>
                </a:extLst>
              </a:tr>
              <a:tr h="3573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i="0" dirty="0"/>
                        <a:t>Regain control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Moses destroys calf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Jesus delivers boy 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/>
                        <a:t>Jesus reigns in Jerusalem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4379107"/>
                  </a:ext>
                </a:extLst>
              </a:tr>
              <a:tr h="380475">
                <a:tc>
                  <a:txBody>
                    <a:bodyPr/>
                    <a:lstStyle/>
                    <a:p>
                      <a:pPr algn="ctr"/>
                      <a:endParaRPr lang="en-US" sz="1800" b="1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587263"/>
                  </a:ext>
                </a:extLst>
              </a:tr>
              <a:tr h="367862">
                <a:tc>
                  <a:txBody>
                    <a:bodyPr/>
                    <a:lstStyle/>
                    <a:p>
                      <a:pPr algn="ctr"/>
                      <a:endParaRPr lang="en-US" sz="1700" b="1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822784"/>
                  </a:ext>
                </a:extLst>
              </a:tr>
              <a:tr h="423170">
                <a:tc>
                  <a:txBody>
                    <a:bodyPr/>
                    <a:lstStyle/>
                    <a:p>
                      <a:pPr algn="ctr"/>
                      <a:endParaRPr lang="en-US" sz="1700" b="1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148096"/>
                  </a:ext>
                </a:extLst>
              </a:tr>
              <a:tr h="475401">
                <a:tc>
                  <a:txBody>
                    <a:bodyPr/>
                    <a:lstStyle/>
                    <a:p>
                      <a:pPr algn="ctr"/>
                      <a:endParaRPr lang="en-US" sz="1800" b="1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208252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algn="ctr"/>
                      <a:endParaRPr lang="en-US" sz="1800" b="1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524085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700" b="1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21135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algn="ctr"/>
                      <a:endParaRPr lang="en-US" sz="1800" b="1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747346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542857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9281005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736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58462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0D3841C-4ACE-D934-3E6C-EF07CA0238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7208"/>
              </p:ext>
            </p:extLst>
          </p:nvPr>
        </p:nvGraphicFramePr>
        <p:xfrm>
          <a:off x="0" y="0"/>
          <a:ext cx="12192000" cy="656432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54924">
                  <a:extLst>
                    <a:ext uri="{9D8B030D-6E8A-4147-A177-3AD203B41FA5}">
                      <a16:colId xmlns:a16="http://schemas.microsoft.com/office/drawing/2014/main" val="1947886275"/>
                    </a:ext>
                  </a:extLst>
                </a:gridCol>
                <a:gridCol w="3448349">
                  <a:extLst>
                    <a:ext uri="{9D8B030D-6E8A-4147-A177-3AD203B41FA5}">
                      <a16:colId xmlns:a16="http://schemas.microsoft.com/office/drawing/2014/main" val="739584160"/>
                    </a:ext>
                  </a:extLst>
                </a:gridCol>
                <a:gridCol w="3583072">
                  <a:extLst>
                    <a:ext uri="{9D8B030D-6E8A-4147-A177-3AD203B41FA5}">
                      <a16:colId xmlns:a16="http://schemas.microsoft.com/office/drawing/2014/main" val="518455710"/>
                    </a:ext>
                  </a:extLst>
                </a:gridCol>
                <a:gridCol w="3205655">
                  <a:extLst>
                    <a:ext uri="{9D8B030D-6E8A-4147-A177-3AD203B41FA5}">
                      <a16:colId xmlns:a16="http://schemas.microsoft.com/office/drawing/2014/main" val="2370883671"/>
                    </a:ext>
                  </a:extLst>
                </a:gridCol>
              </a:tblGrid>
              <a:tr h="660068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13 - ‘At the Foot of the Mountain’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Exodus 32 – Moses + Sinai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Mark 9 – Jesus +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</a:rPr>
                        <a:t>Transfig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Today / Second Coming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75065"/>
                  </a:ext>
                </a:extLst>
              </a:tr>
              <a:tr h="380456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Account required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Aaron accounts for actions</a:t>
                      </a:r>
                    </a:p>
                    <a:p>
                      <a:pPr algn="ctr"/>
                      <a:r>
                        <a:rPr lang="en-GB" sz="1800" b="1" i="1" dirty="0"/>
                        <a:t>‘</a:t>
                      </a:r>
                      <a:r>
                        <a:rPr lang="en-GB" sz="1850" b="1" i="1" dirty="0"/>
                        <a:t>What did the people do to you?’</a:t>
                      </a:r>
                      <a:endParaRPr lang="en-US" sz="1850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Jesus asks scribes</a:t>
                      </a:r>
                    </a:p>
                    <a:p>
                      <a:pPr algn="ctr"/>
                      <a:r>
                        <a:rPr lang="en-GB" sz="2200" b="1" i="1" dirty="0"/>
                        <a:t>‘What are you discussing?’</a:t>
                      </a:r>
                      <a:endParaRPr lang="en-US" sz="2200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i="1" dirty="0"/>
                        <a:t>All give an account at His return</a:t>
                      </a:r>
                      <a:r>
                        <a:rPr lang="en-GB" sz="2200" b="1" dirty="0"/>
                        <a:t>. Rom 14v12</a:t>
                      </a:r>
                      <a:endParaRPr lang="en-US" sz="22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308552"/>
                  </a:ext>
                </a:extLst>
              </a:tr>
              <a:tr h="3573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i="0" dirty="0"/>
                        <a:t>Regain control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Moses destroys calf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Jesus delivers boy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/>
                        <a:t>Jesus reigns in Jerusalem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4379107"/>
                  </a:ext>
                </a:extLst>
              </a:tr>
              <a:tr h="380475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Separation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1" dirty="0"/>
                        <a:t>‘Who is on the Lord’s side?'</a:t>
                      </a:r>
                      <a:r>
                        <a:rPr lang="en-US" sz="2200" b="1" i="0" dirty="0"/>
                        <a:t> Levites respond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Jesus takes disciples </a:t>
                      </a:r>
                    </a:p>
                    <a:p>
                      <a:pPr algn="ctr"/>
                      <a:r>
                        <a:rPr lang="en-US" sz="2200" b="1" dirty="0"/>
                        <a:t>to house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/>
                        <a:t>Church caught away</a:t>
                      </a:r>
                    </a:p>
                    <a:p>
                      <a:pPr algn="ctr"/>
                      <a:endParaRPr lang="en-US" sz="22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587263"/>
                  </a:ext>
                </a:extLst>
              </a:tr>
              <a:tr h="367862">
                <a:tc>
                  <a:txBody>
                    <a:bodyPr/>
                    <a:lstStyle/>
                    <a:p>
                      <a:pPr algn="ctr"/>
                      <a:endParaRPr lang="en-US" sz="1700" b="1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822784"/>
                  </a:ext>
                </a:extLst>
              </a:tr>
              <a:tr h="423170">
                <a:tc>
                  <a:txBody>
                    <a:bodyPr/>
                    <a:lstStyle/>
                    <a:p>
                      <a:pPr algn="ctr"/>
                      <a:endParaRPr lang="en-US" sz="1700" b="1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148096"/>
                  </a:ext>
                </a:extLst>
              </a:tr>
              <a:tr h="475401">
                <a:tc>
                  <a:txBody>
                    <a:bodyPr/>
                    <a:lstStyle/>
                    <a:p>
                      <a:pPr algn="ctr"/>
                      <a:endParaRPr lang="en-US" sz="1800" b="1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208252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algn="ctr"/>
                      <a:endParaRPr lang="en-US" sz="1800" b="1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524085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700" b="1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21135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algn="ctr"/>
                      <a:endParaRPr lang="en-US" sz="1800" b="1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747346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542857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9281005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736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14249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0D3841C-4ACE-D934-3E6C-EF07CA02380A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695846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54924">
                  <a:extLst>
                    <a:ext uri="{9D8B030D-6E8A-4147-A177-3AD203B41FA5}">
                      <a16:colId xmlns:a16="http://schemas.microsoft.com/office/drawing/2014/main" val="1947886275"/>
                    </a:ext>
                  </a:extLst>
                </a:gridCol>
                <a:gridCol w="3448349">
                  <a:extLst>
                    <a:ext uri="{9D8B030D-6E8A-4147-A177-3AD203B41FA5}">
                      <a16:colId xmlns:a16="http://schemas.microsoft.com/office/drawing/2014/main" val="739584160"/>
                    </a:ext>
                  </a:extLst>
                </a:gridCol>
                <a:gridCol w="3583072">
                  <a:extLst>
                    <a:ext uri="{9D8B030D-6E8A-4147-A177-3AD203B41FA5}">
                      <a16:colId xmlns:a16="http://schemas.microsoft.com/office/drawing/2014/main" val="518455710"/>
                    </a:ext>
                  </a:extLst>
                </a:gridCol>
                <a:gridCol w="3205655">
                  <a:extLst>
                    <a:ext uri="{9D8B030D-6E8A-4147-A177-3AD203B41FA5}">
                      <a16:colId xmlns:a16="http://schemas.microsoft.com/office/drawing/2014/main" val="2370883671"/>
                    </a:ext>
                  </a:extLst>
                </a:gridCol>
              </a:tblGrid>
              <a:tr h="660068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14 - ‘At the Foot of the Mountain’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Exodus 32 – Moses + Sinai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Mark 9 – Jesus +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</a:rPr>
                        <a:t>Transfig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Today / Second Coming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75065"/>
                  </a:ext>
                </a:extLst>
              </a:tr>
              <a:tr h="380456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Account required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Aaron accounts for actions</a:t>
                      </a:r>
                    </a:p>
                    <a:p>
                      <a:pPr algn="ctr"/>
                      <a:r>
                        <a:rPr lang="en-GB" sz="1800" b="1" i="1" dirty="0"/>
                        <a:t>‘</a:t>
                      </a:r>
                      <a:r>
                        <a:rPr lang="en-GB" sz="1850" b="1" i="1" dirty="0"/>
                        <a:t>What did the people do to you?’</a:t>
                      </a:r>
                      <a:endParaRPr lang="en-US" sz="1850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Jesus asks scribes</a:t>
                      </a:r>
                    </a:p>
                    <a:p>
                      <a:pPr algn="ctr"/>
                      <a:r>
                        <a:rPr lang="en-GB" sz="2200" b="1" i="1" dirty="0"/>
                        <a:t>‘What are you discussing?’</a:t>
                      </a:r>
                      <a:endParaRPr lang="en-US" sz="2200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i="1" dirty="0"/>
                        <a:t>All give an account at His return</a:t>
                      </a:r>
                      <a:r>
                        <a:rPr lang="en-GB" sz="2200" b="1" dirty="0"/>
                        <a:t>. Rom 14v12</a:t>
                      </a:r>
                      <a:endParaRPr lang="en-US" sz="22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308552"/>
                  </a:ext>
                </a:extLst>
              </a:tr>
              <a:tr h="3573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i="0" dirty="0"/>
                        <a:t>Regain control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Moses destroys calf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Jesus delivers boy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/>
                        <a:t>Jesus reigns in Jerusalem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4379107"/>
                  </a:ext>
                </a:extLst>
              </a:tr>
              <a:tr h="380475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Separation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1" dirty="0"/>
                        <a:t>‘Who is on the Lord’s side?'</a:t>
                      </a:r>
                      <a:r>
                        <a:rPr lang="en-US" sz="2200" b="1" i="0" dirty="0"/>
                        <a:t> Levites respond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Jesus takes disciples </a:t>
                      </a:r>
                    </a:p>
                    <a:p>
                      <a:pPr algn="ctr"/>
                      <a:r>
                        <a:rPr lang="en-US" sz="2200" b="1" dirty="0"/>
                        <a:t>to house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/>
                        <a:t>Church caught away</a:t>
                      </a:r>
                    </a:p>
                    <a:p>
                      <a:pPr algn="ctr"/>
                      <a:endParaRPr lang="en-US" sz="22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587263"/>
                  </a:ext>
                </a:extLst>
              </a:tr>
              <a:tr h="3678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/>
                        <a:t>Judgement =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/>
                        <a:t>Life or death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3000 killed by Levites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Boy ‘dead’ resurrected to life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Believers- eternal life</a:t>
                      </a:r>
                    </a:p>
                    <a:p>
                      <a:pPr algn="ctr"/>
                      <a:r>
                        <a:rPr lang="en-US" sz="2200" b="1" dirty="0"/>
                        <a:t>Unbelievers- death hell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822784"/>
                  </a:ext>
                </a:extLst>
              </a:tr>
              <a:tr h="423170">
                <a:tc>
                  <a:txBody>
                    <a:bodyPr/>
                    <a:lstStyle/>
                    <a:p>
                      <a:pPr algn="ctr"/>
                      <a:endParaRPr lang="en-US" sz="1700" b="1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148096"/>
                  </a:ext>
                </a:extLst>
              </a:tr>
              <a:tr h="475401">
                <a:tc>
                  <a:txBody>
                    <a:bodyPr/>
                    <a:lstStyle/>
                    <a:p>
                      <a:pPr algn="ctr"/>
                      <a:endParaRPr lang="en-US" sz="1800" b="1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208252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algn="ctr"/>
                      <a:endParaRPr lang="en-US" sz="1800" b="1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524085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700" b="1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21135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algn="ctr"/>
                      <a:endParaRPr lang="en-US" sz="1800" b="1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747346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542857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9281005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736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10474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0D3841C-4ACE-D934-3E6C-EF07CA0238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5057"/>
              </p:ext>
            </p:extLst>
          </p:nvPr>
        </p:nvGraphicFramePr>
        <p:xfrm>
          <a:off x="0" y="0"/>
          <a:ext cx="12192000" cy="677474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39309">
                  <a:extLst>
                    <a:ext uri="{9D8B030D-6E8A-4147-A177-3AD203B41FA5}">
                      <a16:colId xmlns:a16="http://schemas.microsoft.com/office/drawing/2014/main" val="1947886275"/>
                    </a:ext>
                  </a:extLst>
                </a:gridCol>
                <a:gridCol w="3563964">
                  <a:extLst>
                    <a:ext uri="{9D8B030D-6E8A-4147-A177-3AD203B41FA5}">
                      <a16:colId xmlns:a16="http://schemas.microsoft.com/office/drawing/2014/main" val="739584160"/>
                    </a:ext>
                  </a:extLst>
                </a:gridCol>
                <a:gridCol w="3583072">
                  <a:extLst>
                    <a:ext uri="{9D8B030D-6E8A-4147-A177-3AD203B41FA5}">
                      <a16:colId xmlns:a16="http://schemas.microsoft.com/office/drawing/2014/main" val="518455710"/>
                    </a:ext>
                  </a:extLst>
                </a:gridCol>
                <a:gridCol w="3205655">
                  <a:extLst>
                    <a:ext uri="{9D8B030D-6E8A-4147-A177-3AD203B41FA5}">
                      <a16:colId xmlns:a16="http://schemas.microsoft.com/office/drawing/2014/main" val="2370883671"/>
                    </a:ext>
                  </a:extLst>
                </a:gridCol>
              </a:tblGrid>
              <a:tr h="660068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TODAY</a:t>
                      </a:r>
                    </a:p>
                    <a:p>
                      <a:pPr algn="ctr"/>
                      <a:r>
                        <a:rPr lang="en-US" sz="1100" b="1" i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At the Foot of the Mountain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Exodus 32 – Moses + Sinai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Mark 9 – Jesus + </a:t>
                      </a:r>
                      <a:r>
                        <a:rPr lang="en-US" sz="2200" dirty="0" err="1"/>
                        <a:t>Transfig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Today / Second Coming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75065"/>
                  </a:ext>
                </a:extLst>
              </a:tr>
              <a:tr h="390966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/>
                        <a:t>Leader is away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Moses is away up mountain +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Jesus is away up mountain +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Jesus away in heaven + God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308552"/>
                  </a:ext>
                </a:extLst>
              </a:tr>
              <a:tr h="357352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/>
                        <a:t>God / speaks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Gives Law  / 10 Commandments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‘This is my beloved son, hear Him.’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Speaks through His Word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379107"/>
                  </a:ext>
                </a:extLst>
              </a:tr>
              <a:tr h="348944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/>
                        <a:t>Smoke / cloud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Smoke + fire on Sinai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Cloud overshadows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‘Coming in the clouds’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587263"/>
                  </a:ext>
                </a:extLst>
              </a:tr>
              <a:tr h="369965">
                <a:tc>
                  <a:txBody>
                    <a:bodyPr/>
                    <a:lstStyle/>
                    <a:p>
                      <a:pPr algn="ctr"/>
                      <a:r>
                        <a:rPr lang="en-US" sz="1700" b="1" i="0" dirty="0"/>
                        <a:t>Crowd wait below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Ch of Israel wait below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Crowd/disciples wait below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World / church waiting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822784"/>
                  </a:ext>
                </a:extLst>
              </a:tr>
              <a:tr h="423170">
                <a:tc>
                  <a:txBody>
                    <a:bodyPr/>
                    <a:lstStyle/>
                    <a:p>
                      <a:pPr algn="ctr"/>
                      <a:r>
                        <a:rPr lang="en-US" sz="1700" b="1" i="0" dirty="0"/>
                        <a:t>Leader returns (4)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Moses returns + Joshua and </a:t>
                      </a:r>
                    </a:p>
                    <a:p>
                      <a:pPr algn="ctr"/>
                      <a:r>
                        <a:rPr lang="en-US" sz="1800" b="1" dirty="0"/>
                        <a:t>2x tablets of stone =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Jesus returns with 3 disciples =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Second Coming</a:t>
                      </a:r>
                      <a:r>
                        <a:rPr lang="en-US" sz="1800" b="1"/>
                        <a:t>– often pictured </a:t>
                      </a:r>
                      <a:r>
                        <a:rPr lang="en-US" sz="1800" b="1" dirty="0"/>
                        <a:t>by </a:t>
                      </a:r>
                      <a:r>
                        <a:rPr lang="en-US" sz="1800" b="1"/>
                        <a:t>a no. </a:t>
                      </a:r>
                      <a:r>
                        <a:rPr lang="en-US" sz="1800" b="1" dirty="0"/>
                        <a:t>4 in scripture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148096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/>
                        <a:t>Chaos / disorder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Aaron + people build gold calf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/ revelry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Scribes + disciples argue</a:t>
                      </a:r>
                    </a:p>
                    <a:p>
                      <a:pPr algn="ctr"/>
                      <a:r>
                        <a:rPr lang="en-US" sz="1800" b="1" dirty="0"/>
                        <a:t>Can’t deliver boy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World in chaos / war /strife</a:t>
                      </a:r>
                    </a:p>
                    <a:p>
                      <a:pPr algn="ctr"/>
                      <a:r>
                        <a:rPr lang="en-US" sz="1800" b="1" dirty="0"/>
                        <a:t>Church is powerless + unbelief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208252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/>
                        <a:t>Truth challenged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Israel turn from God to idolatry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Scribes argue with truth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Truth is challenged by world</a:t>
                      </a:r>
                    </a:p>
                    <a:p>
                      <a:pPr algn="ctr"/>
                      <a:r>
                        <a:rPr lang="en-US" sz="1800" b="1" dirty="0"/>
                        <a:t>Compromised in Church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524085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i="0" dirty="0"/>
                        <a:t>Anger / rebuke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i="0" dirty="0"/>
                        <a:t>at return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Moses angry smashes tablets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Jesus rebukes crowd for unbelief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dirty="0"/>
                        <a:t>‘O faithless generation..!’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Jesus returns to judge </a:t>
                      </a:r>
                      <a:r>
                        <a:rPr lang="en-US" sz="1800" b="1" i="1" dirty="0"/>
                        <a:t>‘Hide us from wrath of the Lamb’ Rev6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21135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/>
                        <a:t>Account required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Aaron has to account for his actions</a:t>
                      </a:r>
                    </a:p>
                    <a:p>
                      <a:pPr algn="ctr"/>
                      <a:r>
                        <a:rPr lang="en-GB" sz="1800" b="1" i="1" dirty="0"/>
                        <a:t>‘What did this people do to you?’</a:t>
                      </a:r>
                      <a:endParaRPr 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Jesus asks scribes</a:t>
                      </a:r>
                    </a:p>
                    <a:p>
                      <a:pPr algn="ctr"/>
                      <a:r>
                        <a:rPr lang="en-GB" sz="1800" b="1" i="1" dirty="0"/>
                        <a:t>‘What are you discussing?’</a:t>
                      </a:r>
                      <a:endParaRPr lang="en-US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/>
                        <a:t>We shall all give an account at His return. Rom 14v12</a:t>
                      </a:r>
                      <a:endParaRPr lang="en-US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747346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/>
                        <a:t>Regains control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Moses destroys calf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Jesus delivers boy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Jesus reigns from Jerusalem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542857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/>
                        <a:t>Separation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‘Who is on the Lord’s side?’ </a:t>
                      </a:r>
                      <a:r>
                        <a:rPr lang="en-US" sz="1800" b="1" i="0" dirty="0"/>
                        <a:t>Levites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Jesus takes disciples to 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Church caught away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9281005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Judgement =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Life or death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3000 killed by Levites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Boy ‘dead’ resurrected to life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Believers –eternal life</a:t>
                      </a:r>
                    </a:p>
                    <a:p>
                      <a:pPr algn="ctr"/>
                      <a:r>
                        <a:rPr lang="en-US" sz="1800" b="1" dirty="0"/>
                        <a:t>Unbelievers – death/hell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736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7228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C4CE1-6E05-8075-7261-7B749DE47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85765-FEE6-70A5-CD33-22326FF119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3627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6538A-0983-E497-4BAD-49FD80696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87C4CF-034C-0593-A7C9-F295B9B223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9189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88342-FC51-23FE-964D-3D76F04A8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F6D10-154A-D2A4-70E1-C714EFC05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187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0D3841C-4ACE-D934-3E6C-EF07CA0238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222365"/>
              </p:ext>
            </p:extLst>
          </p:nvPr>
        </p:nvGraphicFramePr>
        <p:xfrm>
          <a:off x="0" y="0"/>
          <a:ext cx="12192000" cy="66250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28497">
                  <a:extLst>
                    <a:ext uri="{9D8B030D-6E8A-4147-A177-3AD203B41FA5}">
                      <a16:colId xmlns:a16="http://schemas.microsoft.com/office/drawing/2014/main" val="1947886275"/>
                    </a:ext>
                  </a:extLst>
                </a:gridCol>
                <a:gridCol w="3447964">
                  <a:extLst>
                    <a:ext uri="{9D8B030D-6E8A-4147-A177-3AD203B41FA5}">
                      <a16:colId xmlns:a16="http://schemas.microsoft.com/office/drawing/2014/main" val="739584160"/>
                    </a:ext>
                  </a:extLst>
                </a:gridCol>
                <a:gridCol w="3509884">
                  <a:extLst>
                    <a:ext uri="{9D8B030D-6E8A-4147-A177-3AD203B41FA5}">
                      <a16:colId xmlns:a16="http://schemas.microsoft.com/office/drawing/2014/main" val="518455710"/>
                    </a:ext>
                  </a:extLst>
                </a:gridCol>
                <a:gridCol w="3205655">
                  <a:extLst>
                    <a:ext uri="{9D8B030D-6E8A-4147-A177-3AD203B41FA5}">
                      <a16:colId xmlns:a16="http://schemas.microsoft.com/office/drawing/2014/main" val="2370883671"/>
                    </a:ext>
                  </a:extLst>
                </a:gridCol>
              </a:tblGrid>
              <a:tr h="660068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2 - ‘At the Foot of the Mountain’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Exodus 32 – Moses + Sinai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Mark 9 – Jesus +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</a:rPr>
                        <a:t>Transfig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Today / Second Coming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75065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algn="ctr"/>
                      <a:r>
                        <a:rPr lang="en-US" sz="1900" b="1" i="0" dirty="0"/>
                        <a:t>Leader is away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308552"/>
                  </a:ext>
                </a:extLst>
              </a:tr>
              <a:tr h="464205">
                <a:tc>
                  <a:txBody>
                    <a:bodyPr/>
                    <a:lstStyle/>
                    <a:p>
                      <a:pPr algn="ctr"/>
                      <a:r>
                        <a:rPr lang="en-US" sz="1900" b="1" i="0" dirty="0"/>
                        <a:t>God / speaks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379107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algn="ctr"/>
                      <a:r>
                        <a:rPr lang="en-US" sz="1900" b="1" i="0" dirty="0"/>
                        <a:t>Smoke / cloud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587263"/>
                  </a:ext>
                </a:extLst>
              </a:tr>
              <a:tr h="430591">
                <a:tc>
                  <a:txBody>
                    <a:bodyPr/>
                    <a:lstStyle/>
                    <a:p>
                      <a:pPr algn="ctr"/>
                      <a:r>
                        <a:rPr lang="en-US" sz="1900" b="1" i="0" dirty="0"/>
                        <a:t>Crowd wait below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822784"/>
                  </a:ext>
                </a:extLst>
              </a:tr>
              <a:tr h="423170">
                <a:tc>
                  <a:txBody>
                    <a:bodyPr/>
                    <a:lstStyle/>
                    <a:p>
                      <a:pPr algn="ctr"/>
                      <a:r>
                        <a:rPr lang="en-US" sz="1900" b="1" i="0" dirty="0"/>
                        <a:t>Leader returns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148096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algn="ctr"/>
                      <a:r>
                        <a:rPr lang="en-US" sz="1900" b="1" i="0" dirty="0"/>
                        <a:t>Chaos / disorder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208252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algn="ctr"/>
                      <a:r>
                        <a:rPr lang="en-US" sz="1900" b="1" i="0" dirty="0"/>
                        <a:t>Truth challenged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524085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1" i="0" dirty="0"/>
                        <a:t>Anger / rebuke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1" i="0" dirty="0"/>
                        <a:t>at return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21135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algn="ctr"/>
                      <a:r>
                        <a:rPr lang="en-US" sz="1900" b="1" i="0" dirty="0"/>
                        <a:t>Account required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747346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algn="ctr"/>
                      <a:r>
                        <a:rPr lang="en-US" sz="1900" b="1" i="0" dirty="0"/>
                        <a:t>Regains control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542857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algn="ctr"/>
                      <a:r>
                        <a:rPr lang="en-US" sz="1900" b="1" i="0" dirty="0"/>
                        <a:t>Separation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9281005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1" dirty="0"/>
                        <a:t>Judgement / Life</a:t>
                      </a:r>
                    </a:p>
                    <a:p>
                      <a:pPr algn="ctr"/>
                      <a:endParaRPr lang="en-US" sz="19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736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00859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3F4B9-0696-34AA-8D58-6AB75D121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7C4DE-67CF-5E44-FD9C-9210C2AD3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461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349CB-B38E-DA48-433E-10284D4A7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5FE49-ADBE-00E6-99AA-CA9F0C133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1439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782B1-2C90-A166-42D2-15B008D06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A2894-D589-F292-2A43-4C386D77D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3045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07145-70BE-45F9-E40A-8C84C0EE6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98C39-6F42-E2DD-3E51-8287E0789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5032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D473D-8250-3A54-A5AA-1DE1AFB8E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854F8-051B-05CC-52DB-DEC264649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3358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73B80-0DFE-8C96-E4E2-C03D9F76C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71299-7BAE-5819-2FCC-1C92D9B3A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1668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99F74-0BF3-7A21-DD62-F53A87200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E0821-F2D4-2210-7D1D-6DEA8CC29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3507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9281B-2D4B-7952-D9A1-8F7F11EF4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5A08D-B09C-C4F7-3789-86F069449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0672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E8987-FFE4-AA03-9BBB-7E7B23E52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4E578-7D5E-F644-69E1-1B8DB813D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72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0D3841C-4ACE-D934-3E6C-EF07CA0238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088521"/>
              </p:ext>
            </p:extLst>
          </p:nvPr>
        </p:nvGraphicFramePr>
        <p:xfrm>
          <a:off x="0" y="0"/>
          <a:ext cx="12192000" cy="6436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6966">
                  <a:extLst>
                    <a:ext uri="{9D8B030D-6E8A-4147-A177-3AD203B41FA5}">
                      <a16:colId xmlns:a16="http://schemas.microsoft.com/office/drawing/2014/main" val="1947886275"/>
                    </a:ext>
                  </a:extLst>
                </a:gridCol>
                <a:gridCol w="3406307">
                  <a:extLst>
                    <a:ext uri="{9D8B030D-6E8A-4147-A177-3AD203B41FA5}">
                      <a16:colId xmlns:a16="http://schemas.microsoft.com/office/drawing/2014/main" val="739584160"/>
                    </a:ext>
                  </a:extLst>
                </a:gridCol>
                <a:gridCol w="3583072">
                  <a:extLst>
                    <a:ext uri="{9D8B030D-6E8A-4147-A177-3AD203B41FA5}">
                      <a16:colId xmlns:a16="http://schemas.microsoft.com/office/drawing/2014/main" val="518455710"/>
                    </a:ext>
                  </a:extLst>
                </a:gridCol>
                <a:gridCol w="3205655">
                  <a:extLst>
                    <a:ext uri="{9D8B030D-6E8A-4147-A177-3AD203B41FA5}">
                      <a16:colId xmlns:a16="http://schemas.microsoft.com/office/drawing/2014/main" val="2370883671"/>
                    </a:ext>
                  </a:extLst>
                </a:gridCol>
              </a:tblGrid>
              <a:tr h="660068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3 - ‘At the Foot of the Mountain’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Exodus 32 – Moses + Sinai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Mark 9 – Jesus +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</a:rPr>
                        <a:t>Transfig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Today / Second Coming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75065"/>
                  </a:ext>
                </a:extLst>
              </a:tr>
              <a:tr h="390966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Leader is away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Moses is away </a:t>
                      </a:r>
                    </a:p>
                    <a:p>
                      <a:pPr algn="ctr"/>
                      <a:r>
                        <a:rPr lang="en-US" sz="2200" b="1" dirty="0"/>
                        <a:t>up mountain + God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Jesus is away </a:t>
                      </a:r>
                    </a:p>
                    <a:p>
                      <a:pPr algn="ctr"/>
                      <a:r>
                        <a:rPr lang="en-US" sz="2200" b="1" dirty="0"/>
                        <a:t>up mountain + God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Jesus away </a:t>
                      </a:r>
                    </a:p>
                    <a:p>
                      <a:pPr algn="ctr"/>
                      <a:r>
                        <a:rPr lang="en-US" sz="2200" b="1" dirty="0"/>
                        <a:t>in heaven + God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308552"/>
                  </a:ext>
                </a:extLst>
              </a:tr>
              <a:tr h="464205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379107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587263"/>
                  </a:ext>
                </a:extLst>
              </a:tr>
              <a:tr h="430591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822784"/>
                  </a:ext>
                </a:extLst>
              </a:tr>
              <a:tr h="423170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148096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208252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524085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21135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747346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542857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9281005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736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272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0D3841C-4ACE-D934-3E6C-EF07CA0238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132361"/>
              </p:ext>
            </p:extLst>
          </p:nvPr>
        </p:nvGraphicFramePr>
        <p:xfrm>
          <a:off x="0" y="0"/>
          <a:ext cx="12192000" cy="673459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86455">
                  <a:extLst>
                    <a:ext uri="{9D8B030D-6E8A-4147-A177-3AD203B41FA5}">
                      <a16:colId xmlns:a16="http://schemas.microsoft.com/office/drawing/2014/main" val="1947886275"/>
                    </a:ext>
                  </a:extLst>
                </a:gridCol>
                <a:gridCol w="3416818">
                  <a:extLst>
                    <a:ext uri="{9D8B030D-6E8A-4147-A177-3AD203B41FA5}">
                      <a16:colId xmlns:a16="http://schemas.microsoft.com/office/drawing/2014/main" val="739584160"/>
                    </a:ext>
                  </a:extLst>
                </a:gridCol>
                <a:gridCol w="3583072">
                  <a:extLst>
                    <a:ext uri="{9D8B030D-6E8A-4147-A177-3AD203B41FA5}">
                      <a16:colId xmlns:a16="http://schemas.microsoft.com/office/drawing/2014/main" val="518455710"/>
                    </a:ext>
                  </a:extLst>
                </a:gridCol>
                <a:gridCol w="3205655">
                  <a:extLst>
                    <a:ext uri="{9D8B030D-6E8A-4147-A177-3AD203B41FA5}">
                      <a16:colId xmlns:a16="http://schemas.microsoft.com/office/drawing/2014/main" val="2370883671"/>
                    </a:ext>
                  </a:extLst>
                </a:gridCol>
              </a:tblGrid>
              <a:tr h="660068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4 - ‘At the Foot of the Mountain’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Exodus 32 – Moses + Sinai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Mark 9 – Jesus +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</a:rPr>
                        <a:t>Transfig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Today / Second Coming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75065"/>
                  </a:ext>
                </a:extLst>
              </a:tr>
              <a:tr h="380456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Leader is away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Moses is away </a:t>
                      </a:r>
                    </a:p>
                    <a:p>
                      <a:pPr algn="ctr"/>
                      <a:r>
                        <a:rPr lang="en-US" sz="2200" b="1" dirty="0"/>
                        <a:t>up mountain +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Jesus is away </a:t>
                      </a:r>
                    </a:p>
                    <a:p>
                      <a:pPr algn="ctr"/>
                      <a:r>
                        <a:rPr lang="en-US" sz="2200" b="1" dirty="0"/>
                        <a:t>up mountain +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Jesus away </a:t>
                      </a:r>
                    </a:p>
                    <a:p>
                      <a:pPr algn="ctr"/>
                      <a:r>
                        <a:rPr lang="en-US" sz="2200" b="1" dirty="0"/>
                        <a:t>in heaven + God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3085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i="0" dirty="0"/>
                        <a:t>God / speaks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Gives Law / </a:t>
                      </a:r>
                    </a:p>
                    <a:p>
                      <a:pPr algn="ctr"/>
                      <a:r>
                        <a:rPr lang="en-US" sz="2200" b="1" dirty="0"/>
                        <a:t>10 Commandments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1" dirty="0"/>
                        <a:t>‘This is my beloved son, </a:t>
                      </a:r>
                    </a:p>
                    <a:p>
                      <a:pPr algn="ctr"/>
                      <a:r>
                        <a:rPr lang="en-US" sz="2200" b="1" i="1" dirty="0"/>
                        <a:t>hear Him!’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Speaks through His Word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4379107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587263"/>
                  </a:ext>
                </a:extLst>
              </a:tr>
              <a:tr h="430591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822784"/>
                  </a:ext>
                </a:extLst>
              </a:tr>
              <a:tr h="423170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148096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208252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524085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21135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747346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542857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9281005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736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9548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0D3841C-4ACE-D934-3E6C-EF07CA0238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8913275"/>
              </p:ext>
            </p:extLst>
          </p:nvPr>
        </p:nvGraphicFramePr>
        <p:xfrm>
          <a:off x="0" y="0"/>
          <a:ext cx="12192000" cy="665648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65434">
                  <a:extLst>
                    <a:ext uri="{9D8B030D-6E8A-4147-A177-3AD203B41FA5}">
                      <a16:colId xmlns:a16="http://schemas.microsoft.com/office/drawing/2014/main" val="1947886275"/>
                    </a:ext>
                  </a:extLst>
                </a:gridCol>
                <a:gridCol w="3437839">
                  <a:extLst>
                    <a:ext uri="{9D8B030D-6E8A-4147-A177-3AD203B41FA5}">
                      <a16:colId xmlns:a16="http://schemas.microsoft.com/office/drawing/2014/main" val="739584160"/>
                    </a:ext>
                  </a:extLst>
                </a:gridCol>
                <a:gridCol w="3583072">
                  <a:extLst>
                    <a:ext uri="{9D8B030D-6E8A-4147-A177-3AD203B41FA5}">
                      <a16:colId xmlns:a16="http://schemas.microsoft.com/office/drawing/2014/main" val="518455710"/>
                    </a:ext>
                  </a:extLst>
                </a:gridCol>
                <a:gridCol w="3205655">
                  <a:extLst>
                    <a:ext uri="{9D8B030D-6E8A-4147-A177-3AD203B41FA5}">
                      <a16:colId xmlns:a16="http://schemas.microsoft.com/office/drawing/2014/main" val="2370883671"/>
                    </a:ext>
                  </a:extLst>
                </a:gridCol>
              </a:tblGrid>
              <a:tr h="660068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5 - ‘At the Foot of the Mountain’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Exodus 32 – Moses + Sinai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Mark 9 – Jesus +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</a:rPr>
                        <a:t>Transfig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Today / Second Coming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75065"/>
                  </a:ext>
                </a:extLst>
              </a:tr>
              <a:tr h="401477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Leader is away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Moses is away </a:t>
                      </a:r>
                    </a:p>
                    <a:p>
                      <a:pPr algn="ctr"/>
                      <a:r>
                        <a:rPr lang="en-US" sz="2200" b="1" dirty="0"/>
                        <a:t>up mountain +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Jesus is away </a:t>
                      </a:r>
                    </a:p>
                    <a:p>
                      <a:pPr algn="ctr"/>
                      <a:r>
                        <a:rPr lang="en-US" sz="2200" b="1" dirty="0"/>
                        <a:t>up mountain +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Jesus away </a:t>
                      </a:r>
                    </a:p>
                    <a:p>
                      <a:pPr algn="ctr"/>
                      <a:r>
                        <a:rPr lang="en-US" sz="2200" b="1" dirty="0"/>
                        <a:t>in heaven + God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308552"/>
                  </a:ext>
                </a:extLst>
              </a:tr>
              <a:tr h="388883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God / speaks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Gives Law / </a:t>
                      </a:r>
                    </a:p>
                    <a:p>
                      <a:pPr algn="ctr"/>
                      <a:r>
                        <a:rPr lang="en-US" sz="2200" b="1" dirty="0"/>
                        <a:t>10 Commandments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1" dirty="0"/>
                        <a:t>‘This is my beloved son, </a:t>
                      </a:r>
                    </a:p>
                    <a:p>
                      <a:pPr algn="ctr"/>
                      <a:r>
                        <a:rPr lang="en-US" sz="2200" b="1" i="1" dirty="0"/>
                        <a:t>hear Him.’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Speaks through His Word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379107"/>
                  </a:ext>
                </a:extLst>
              </a:tr>
              <a:tr h="409903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Smoke / cloud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Smoke + fire on Sinai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Cloud overshadows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1" dirty="0"/>
                        <a:t>‘Coming in the clouds’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587263"/>
                  </a:ext>
                </a:extLst>
              </a:tr>
              <a:tr h="430591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822784"/>
                  </a:ext>
                </a:extLst>
              </a:tr>
              <a:tr h="423170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148096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208252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524085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21135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747346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542857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9281005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736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9139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0D3841C-4ACE-D934-3E6C-EF07CA0238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379668"/>
              </p:ext>
            </p:extLst>
          </p:nvPr>
        </p:nvGraphicFramePr>
        <p:xfrm>
          <a:off x="0" y="0"/>
          <a:ext cx="12192000" cy="698789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65434">
                  <a:extLst>
                    <a:ext uri="{9D8B030D-6E8A-4147-A177-3AD203B41FA5}">
                      <a16:colId xmlns:a16="http://schemas.microsoft.com/office/drawing/2014/main" val="1947886275"/>
                    </a:ext>
                  </a:extLst>
                </a:gridCol>
                <a:gridCol w="3437839">
                  <a:extLst>
                    <a:ext uri="{9D8B030D-6E8A-4147-A177-3AD203B41FA5}">
                      <a16:colId xmlns:a16="http://schemas.microsoft.com/office/drawing/2014/main" val="739584160"/>
                    </a:ext>
                  </a:extLst>
                </a:gridCol>
                <a:gridCol w="3583072">
                  <a:extLst>
                    <a:ext uri="{9D8B030D-6E8A-4147-A177-3AD203B41FA5}">
                      <a16:colId xmlns:a16="http://schemas.microsoft.com/office/drawing/2014/main" val="518455710"/>
                    </a:ext>
                  </a:extLst>
                </a:gridCol>
                <a:gridCol w="3205655">
                  <a:extLst>
                    <a:ext uri="{9D8B030D-6E8A-4147-A177-3AD203B41FA5}">
                      <a16:colId xmlns:a16="http://schemas.microsoft.com/office/drawing/2014/main" val="2370883671"/>
                    </a:ext>
                  </a:extLst>
                </a:gridCol>
              </a:tblGrid>
              <a:tr h="660068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6 - ‘At the Foot of the Mountain’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Exodus 32 – Moses + Sinai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Mark 9 – Jesus +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</a:rPr>
                        <a:t>Transfig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Today / Second Coming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75065"/>
                  </a:ext>
                </a:extLst>
              </a:tr>
              <a:tr h="411987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Leader is away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Moses is away </a:t>
                      </a:r>
                    </a:p>
                    <a:p>
                      <a:pPr algn="ctr"/>
                      <a:r>
                        <a:rPr lang="en-US" sz="2200" b="1" dirty="0"/>
                        <a:t>up mountain +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Jesus is away </a:t>
                      </a:r>
                    </a:p>
                    <a:p>
                      <a:pPr algn="ctr"/>
                      <a:r>
                        <a:rPr lang="en-US" sz="2200" b="1" dirty="0"/>
                        <a:t>up mountain +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Jesus away </a:t>
                      </a:r>
                    </a:p>
                    <a:p>
                      <a:pPr algn="ctr"/>
                      <a:r>
                        <a:rPr lang="en-US" sz="2200" b="1" dirty="0"/>
                        <a:t>in heaven + God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308552"/>
                  </a:ext>
                </a:extLst>
              </a:tr>
              <a:tr h="378373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God / speaks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Gives Law / </a:t>
                      </a:r>
                    </a:p>
                    <a:p>
                      <a:pPr algn="ctr"/>
                      <a:r>
                        <a:rPr lang="en-US" sz="2200" b="1" dirty="0"/>
                        <a:t>10 Commandments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1" dirty="0"/>
                        <a:t>‘This is my beloved son, </a:t>
                      </a:r>
                    </a:p>
                    <a:p>
                      <a:pPr algn="ctr"/>
                      <a:r>
                        <a:rPr lang="en-US" sz="2200" b="1" i="1" dirty="0"/>
                        <a:t>hear Him.’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Speaks through His Word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379107"/>
                  </a:ext>
                </a:extLst>
              </a:tr>
              <a:tr h="386255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Smoke / cloud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Smoke + fire on Sinai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Cloud overshadows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1" dirty="0"/>
                        <a:t>‘Coming in the clouds’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587263"/>
                  </a:ext>
                </a:extLst>
              </a:tr>
              <a:tr h="367862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Crowd wait below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Ch of Israel wait below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Crowd/disciples wait below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World / church waiting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822784"/>
                  </a:ext>
                </a:extLst>
              </a:tr>
              <a:tr h="423170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148096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208252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524085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21135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747346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542857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9281005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736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193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0D3841C-4ACE-D934-3E6C-EF07CA0238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884862"/>
              </p:ext>
            </p:extLst>
          </p:nvPr>
        </p:nvGraphicFramePr>
        <p:xfrm>
          <a:off x="0" y="0"/>
          <a:ext cx="12192000" cy="73267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65434">
                  <a:extLst>
                    <a:ext uri="{9D8B030D-6E8A-4147-A177-3AD203B41FA5}">
                      <a16:colId xmlns:a16="http://schemas.microsoft.com/office/drawing/2014/main" val="1947886275"/>
                    </a:ext>
                  </a:extLst>
                </a:gridCol>
                <a:gridCol w="3437839">
                  <a:extLst>
                    <a:ext uri="{9D8B030D-6E8A-4147-A177-3AD203B41FA5}">
                      <a16:colId xmlns:a16="http://schemas.microsoft.com/office/drawing/2014/main" val="739584160"/>
                    </a:ext>
                  </a:extLst>
                </a:gridCol>
                <a:gridCol w="3583072">
                  <a:extLst>
                    <a:ext uri="{9D8B030D-6E8A-4147-A177-3AD203B41FA5}">
                      <a16:colId xmlns:a16="http://schemas.microsoft.com/office/drawing/2014/main" val="518455710"/>
                    </a:ext>
                  </a:extLst>
                </a:gridCol>
                <a:gridCol w="3205655">
                  <a:extLst>
                    <a:ext uri="{9D8B030D-6E8A-4147-A177-3AD203B41FA5}">
                      <a16:colId xmlns:a16="http://schemas.microsoft.com/office/drawing/2014/main" val="2370883671"/>
                    </a:ext>
                  </a:extLst>
                </a:gridCol>
              </a:tblGrid>
              <a:tr h="660068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7 - ‘At the Foot of the Mountain’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</a:rPr>
                        <a:t>Exodus 32 – Moses + Sinai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</a:rPr>
                        <a:t>Mark 9 – Jesus + </a:t>
                      </a:r>
                      <a:r>
                        <a:rPr lang="en-US" sz="2200" b="1" dirty="0" err="1">
                          <a:solidFill>
                            <a:schemeClr val="tx1"/>
                          </a:solidFill>
                        </a:rPr>
                        <a:t>Transfig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</a:rPr>
                        <a:t>Today / Second Coming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75065"/>
                  </a:ext>
                </a:extLst>
              </a:tr>
              <a:tr h="411987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Leader is away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Moses is away </a:t>
                      </a:r>
                    </a:p>
                    <a:p>
                      <a:pPr algn="ctr"/>
                      <a:r>
                        <a:rPr lang="en-US" sz="2200" b="1" dirty="0"/>
                        <a:t>up mountain +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Jesus is away </a:t>
                      </a:r>
                    </a:p>
                    <a:p>
                      <a:pPr algn="ctr"/>
                      <a:r>
                        <a:rPr lang="en-US" sz="2200" b="1" dirty="0"/>
                        <a:t>up mountain +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Jesus away </a:t>
                      </a:r>
                    </a:p>
                    <a:p>
                      <a:pPr algn="ctr"/>
                      <a:r>
                        <a:rPr lang="en-US" sz="2200" b="1" dirty="0"/>
                        <a:t>in heaven + God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308552"/>
                  </a:ext>
                </a:extLst>
              </a:tr>
              <a:tr h="388883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God / speaks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Gives Law / </a:t>
                      </a:r>
                    </a:p>
                    <a:p>
                      <a:pPr algn="ctr"/>
                      <a:r>
                        <a:rPr lang="en-US" sz="2200" b="1" dirty="0"/>
                        <a:t>10 Commandments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1" dirty="0"/>
                        <a:t>‘This is my beloved son, </a:t>
                      </a:r>
                    </a:p>
                    <a:p>
                      <a:pPr algn="ctr"/>
                      <a:r>
                        <a:rPr lang="en-US" sz="2200" b="1" i="1" dirty="0"/>
                        <a:t>hear Him.’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Speaks through His Word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379107"/>
                  </a:ext>
                </a:extLst>
              </a:tr>
              <a:tr h="399393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Smoke / cloud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Smoke + fire on Sinai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Cloud overshadows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1" dirty="0"/>
                        <a:t>‘Coming in the clouds’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587263"/>
                  </a:ext>
                </a:extLst>
              </a:tr>
              <a:tr h="378372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Crowd wait below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Ch of Israel wait below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Crowd/disciples wait below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World / church 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822784"/>
                  </a:ext>
                </a:extLst>
              </a:tr>
              <a:tr h="423170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Leader returns 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Moses returns + Joshua </a:t>
                      </a:r>
                    </a:p>
                    <a:p>
                      <a:pPr algn="ctr"/>
                      <a:r>
                        <a:rPr lang="en-US" sz="2200" b="1" dirty="0"/>
                        <a:t>and 2x tablets of stone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Jesus returns with 3 disciples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Second Coming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148096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208252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524085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21135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747346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542857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9281005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736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8047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0D3841C-4ACE-D934-3E6C-EF07CA0238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334574"/>
              </p:ext>
            </p:extLst>
          </p:nvPr>
        </p:nvGraphicFramePr>
        <p:xfrm>
          <a:off x="0" y="0"/>
          <a:ext cx="12192000" cy="73267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65434">
                  <a:extLst>
                    <a:ext uri="{9D8B030D-6E8A-4147-A177-3AD203B41FA5}">
                      <a16:colId xmlns:a16="http://schemas.microsoft.com/office/drawing/2014/main" val="1947886275"/>
                    </a:ext>
                  </a:extLst>
                </a:gridCol>
                <a:gridCol w="3437839">
                  <a:extLst>
                    <a:ext uri="{9D8B030D-6E8A-4147-A177-3AD203B41FA5}">
                      <a16:colId xmlns:a16="http://schemas.microsoft.com/office/drawing/2014/main" val="739584160"/>
                    </a:ext>
                  </a:extLst>
                </a:gridCol>
                <a:gridCol w="3583072">
                  <a:extLst>
                    <a:ext uri="{9D8B030D-6E8A-4147-A177-3AD203B41FA5}">
                      <a16:colId xmlns:a16="http://schemas.microsoft.com/office/drawing/2014/main" val="518455710"/>
                    </a:ext>
                  </a:extLst>
                </a:gridCol>
                <a:gridCol w="3205655">
                  <a:extLst>
                    <a:ext uri="{9D8B030D-6E8A-4147-A177-3AD203B41FA5}">
                      <a16:colId xmlns:a16="http://schemas.microsoft.com/office/drawing/2014/main" val="2370883671"/>
                    </a:ext>
                  </a:extLst>
                </a:gridCol>
              </a:tblGrid>
              <a:tr h="660068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7 - ‘At the Foot of the Mountain’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</a:rPr>
                        <a:t>Exodus 32 – Moses + Sinai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</a:rPr>
                        <a:t>Mark 9 – Jesus + </a:t>
                      </a:r>
                      <a:r>
                        <a:rPr lang="en-US" sz="2200" b="1" dirty="0" err="1">
                          <a:solidFill>
                            <a:schemeClr val="tx1"/>
                          </a:solidFill>
                        </a:rPr>
                        <a:t>Transfig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</a:rPr>
                        <a:t>Today / Second Coming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75065"/>
                  </a:ext>
                </a:extLst>
              </a:tr>
              <a:tr h="411987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Leader is away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Moses is away </a:t>
                      </a:r>
                    </a:p>
                    <a:p>
                      <a:pPr algn="ctr"/>
                      <a:r>
                        <a:rPr lang="en-US" sz="2200" b="1" dirty="0"/>
                        <a:t>up mountain +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Jesus is away </a:t>
                      </a:r>
                    </a:p>
                    <a:p>
                      <a:pPr algn="ctr"/>
                      <a:r>
                        <a:rPr lang="en-US" sz="2200" b="1" dirty="0"/>
                        <a:t>up mountain +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Jesus away </a:t>
                      </a:r>
                    </a:p>
                    <a:p>
                      <a:pPr algn="ctr"/>
                      <a:r>
                        <a:rPr lang="en-US" sz="2200" b="1" dirty="0"/>
                        <a:t>in heaven + God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308552"/>
                  </a:ext>
                </a:extLst>
              </a:tr>
              <a:tr h="388883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God / speaks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Gives Law / </a:t>
                      </a:r>
                    </a:p>
                    <a:p>
                      <a:pPr algn="ctr"/>
                      <a:r>
                        <a:rPr lang="en-US" sz="2200" b="1" dirty="0"/>
                        <a:t>10 Commandments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1" dirty="0"/>
                        <a:t>‘This is my beloved son, </a:t>
                      </a:r>
                    </a:p>
                    <a:p>
                      <a:pPr algn="ctr"/>
                      <a:r>
                        <a:rPr lang="en-US" sz="2200" b="1" i="1" dirty="0"/>
                        <a:t>hear Him.’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Speaks through His Word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379107"/>
                  </a:ext>
                </a:extLst>
              </a:tr>
              <a:tr h="399393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Smoke / cloud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Smoke + fire on Sinai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Cloud overshadows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1" dirty="0"/>
                        <a:t>‘Coming in the clouds’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587263"/>
                  </a:ext>
                </a:extLst>
              </a:tr>
              <a:tr h="378372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Crowd wait below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Ch of Israel wait below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Crowd/disciples wait below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World / church 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822784"/>
                  </a:ext>
                </a:extLst>
              </a:tr>
              <a:tr h="423170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Leader returns </a:t>
                      </a:r>
                    </a:p>
                    <a:p>
                      <a:pPr algn="ctr"/>
                      <a:r>
                        <a:rPr lang="en-US" sz="2200" b="1" i="0" dirty="0">
                          <a:highlight>
                            <a:srgbClr val="FFFF00"/>
                          </a:highlight>
                        </a:rPr>
                        <a:t>+ no. 4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Moses returns + Joshua </a:t>
                      </a:r>
                    </a:p>
                    <a:p>
                      <a:pPr algn="ctr"/>
                      <a:r>
                        <a:rPr lang="en-US" sz="2200" b="1" dirty="0"/>
                        <a:t>and 2x tablets of stone </a:t>
                      </a:r>
                      <a:r>
                        <a:rPr lang="en-US" sz="2200" b="1" dirty="0">
                          <a:highlight>
                            <a:srgbClr val="FFFF00"/>
                          </a:highlight>
                        </a:rPr>
                        <a:t>= 4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Jesus returns with 3 disciples </a:t>
                      </a:r>
                      <a:r>
                        <a:rPr lang="en-US" sz="2200" b="1" dirty="0">
                          <a:highlight>
                            <a:srgbClr val="FFFF00"/>
                          </a:highlight>
                        </a:rPr>
                        <a:t>= 4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Second Coming pictured by a no. 4 in scripture?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148096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208252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524085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21135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747346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542857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9281005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736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430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0D3841C-4ACE-D934-3E6C-EF07CA0238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805078"/>
              </p:ext>
            </p:extLst>
          </p:nvPr>
        </p:nvGraphicFramePr>
        <p:xfrm>
          <a:off x="0" y="0"/>
          <a:ext cx="12192000" cy="758389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54924">
                  <a:extLst>
                    <a:ext uri="{9D8B030D-6E8A-4147-A177-3AD203B41FA5}">
                      <a16:colId xmlns:a16="http://schemas.microsoft.com/office/drawing/2014/main" val="1947886275"/>
                    </a:ext>
                  </a:extLst>
                </a:gridCol>
                <a:gridCol w="3448349">
                  <a:extLst>
                    <a:ext uri="{9D8B030D-6E8A-4147-A177-3AD203B41FA5}">
                      <a16:colId xmlns:a16="http://schemas.microsoft.com/office/drawing/2014/main" val="739584160"/>
                    </a:ext>
                  </a:extLst>
                </a:gridCol>
                <a:gridCol w="3583072">
                  <a:extLst>
                    <a:ext uri="{9D8B030D-6E8A-4147-A177-3AD203B41FA5}">
                      <a16:colId xmlns:a16="http://schemas.microsoft.com/office/drawing/2014/main" val="518455710"/>
                    </a:ext>
                  </a:extLst>
                </a:gridCol>
                <a:gridCol w="3205655">
                  <a:extLst>
                    <a:ext uri="{9D8B030D-6E8A-4147-A177-3AD203B41FA5}">
                      <a16:colId xmlns:a16="http://schemas.microsoft.com/office/drawing/2014/main" val="2370883671"/>
                    </a:ext>
                  </a:extLst>
                </a:gridCol>
              </a:tblGrid>
              <a:tr h="660068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8 - ‘At the Foot of the Mountain’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Exodus 32 – Moses + Sinai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Mark 9 – Jesus + </a:t>
                      </a:r>
                      <a:r>
                        <a:rPr lang="en-US" sz="2200" dirty="0" err="1">
                          <a:solidFill>
                            <a:schemeClr val="tx1"/>
                          </a:solidFill>
                        </a:rPr>
                        <a:t>Transfig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Today / Second Coming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75065"/>
                  </a:ext>
                </a:extLst>
              </a:tr>
              <a:tr h="380456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Leader is away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Moses is away </a:t>
                      </a:r>
                    </a:p>
                    <a:p>
                      <a:pPr algn="ctr"/>
                      <a:r>
                        <a:rPr lang="en-US" sz="2200" b="1" dirty="0"/>
                        <a:t>up mountain +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Jesus is away </a:t>
                      </a:r>
                    </a:p>
                    <a:p>
                      <a:pPr algn="ctr"/>
                      <a:r>
                        <a:rPr lang="en-US" sz="2200" b="1" dirty="0"/>
                        <a:t>up mountain +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Jesus away </a:t>
                      </a:r>
                    </a:p>
                    <a:p>
                      <a:pPr algn="ctr"/>
                      <a:r>
                        <a:rPr lang="en-US" sz="2200" b="1" dirty="0"/>
                        <a:t>in heaven + God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308552"/>
                  </a:ext>
                </a:extLst>
              </a:tr>
              <a:tr h="388882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God / speaks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Gives Law /</a:t>
                      </a:r>
                    </a:p>
                    <a:p>
                      <a:pPr algn="ctr"/>
                      <a:r>
                        <a:rPr lang="en-US" sz="2200" b="1" dirty="0"/>
                        <a:t> 10 Commandments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1" dirty="0"/>
                        <a:t>‘This is my beloved son, </a:t>
                      </a:r>
                    </a:p>
                    <a:p>
                      <a:pPr algn="ctr"/>
                      <a:r>
                        <a:rPr lang="en-US" sz="2200" b="1" i="1" dirty="0"/>
                        <a:t>hear Him.’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Speaks through His Word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379107"/>
                  </a:ext>
                </a:extLst>
              </a:tr>
              <a:tr h="388883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Smoke / cloud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Smoke + fire on Sinai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Cloud overshadows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1" dirty="0"/>
                        <a:t>‘Coming in the clouds’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587263"/>
                  </a:ext>
                </a:extLst>
              </a:tr>
              <a:tr h="378372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Crowd wait below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Ch of Israel wait below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Crowd/disciples wait below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World / church waiting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822784"/>
                  </a:ext>
                </a:extLst>
              </a:tr>
              <a:tr h="423170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Leader returns </a:t>
                      </a:r>
                    </a:p>
                    <a:p>
                      <a:pPr algn="ctr"/>
                      <a:r>
                        <a:rPr lang="en-US" sz="2200" b="1" i="0" dirty="0"/>
                        <a:t>+ no. 4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Moses returns + Joshua and </a:t>
                      </a:r>
                    </a:p>
                    <a:p>
                      <a:pPr algn="ctr"/>
                      <a:r>
                        <a:rPr lang="en-US" sz="2200" b="1" dirty="0"/>
                        <a:t>2x tablets of stone =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Jesus returns with 3 disciples =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Second Coming pictured by a no. 4 in scripture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148096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/>
                        <a:t>Chaos disorder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Aaron builds gold calf</a:t>
                      </a:r>
                    </a:p>
                    <a:p>
                      <a:pPr algn="ctr"/>
                      <a:r>
                        <a:rPr lang="en-US" sz="2200" b="1" dirty="0"/>
                        <a:t>/ revelry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Scribes + disciples argue</a:t>
                      </a:r>
                    </a:p>
                    <a:p>
                      <a:pPr algn="ctr"/>
                      <a:r>
                        <a:rPr lang="en-US" sz="2200" b="1" dirty="0"/>
                        <a:t>Can’t deliver boy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World in chaos war strife</a:t>
                      </a:r>
                    </a:p>
                    <a:p>
                      <a:pPr algn="ctr"/>
                      <a:r>
                        <a:rPr lang="en-US" sz="2200" b="1" dirty="0"/>
                        <a:t>Church powerless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208252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524085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21135"/>
                  </a:ext>
                </a:extLst>
              </a:tr>
              <a:tr h="504830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747346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algn="ctr"/>
                      <a:endParaRPr lang="en-US" sz="1400" b="0" i="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542857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9281005"/>
                  </a:ext>
                </a:extLst>
              </a:tr>
              <a:tr h="390872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736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0151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1316</TotalTime>
  <Words>1858</Words>
  <Application>Microsoft Macintosh PowerPoint</Application>
  <PresentationFormat>Widescreen</PresentationFormat>
  <Paragraphs>421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Office Theme</vt:lpstr>
      <vt:lpstr>‘At the Foot of the Mountain’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‘At the Foot of the Mountain’</dc:title>
  <dc:creator>rena jones</dc:creator>
  <cp:lastModifiedBy>rena jones</cp:lastModifiedBy>
  <cp:revision>81</cp:revision>
  <dcterms:created xsi:type="dcterms:W3CDTF">2024-10-03T11:21:25Z</dcterms:created>
  <dcterms:modified xsi:type="dcterms:W3CDTF">2024-10-13T18:19:33Z</dcterms:modified>
</cp:coreProperties>
</file>